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4" r:id="rId4"/>
    <p:sldId id="259" r:id="rId5"/>
    <p:sldId id="261" r:id="rId6"/>
    <p:sldId id="266" r:id="rId7"/>
    <p:sldId id="262" r:id="rId8"/>
    <p:sldId id="278" r:id="rId9"/>
    <p:sldId id="268" r:id="rId10"/>
    <p:sldId id="275" r:id="rId11"/>
    <p:sldId id="277" r:id="rId12"/>
    <p:sldId id="269" r:id="rId13"/>
    <p:sldId id="270" r:id="rId14"/>
    <p:sldId id="272" r:id="rId15"/>
    <p:sldId id="263" r:id="rId16"/>
    <p:sldId id="279" r:id="rId17"/>
    <p:sldId id="281" r:id="rId18"/>
    <p:sldId id="282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ar\Documents\IRENA%20RAUTER%20REPIJA\AKTIV\&#352;OLSKO%20LETO%202009-2010\Projektni%20teden%203.%20letnik\Steklena%20priz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ar\Documents\IRENA%20RAUTER%20REPIJA\AKTIV\&#352;OLSKO%20LETO%202009-2010\Projektni%20teden%203.%20letnik\Steklena%20priz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autoTitleDeleted val="1"/>
    <c:plotArea>
      <c:layout>
        <c:manualLayout>
          <c:layoutTarget val="inner"/>
          <c:xMode val="edge"/>
          <c:yMode val="edge"/>
          <c:x val="0.18005435367168471"/>
          <c:y val="2.513829360471254E-2"/>
          <c:w val="0.79107106936257632"/>
          <c:h val="0.82186022053079411"/>
        </c:manualLayout>
      </c:layout>
      <c:scatterChart>
        <c:scatterStyle val="lineMarker"/>
        <c:ser>
          <c:idx val="0"/>
          <c:order val="0"/>
          <c:tx>
            <c:strRef>
              <c:f>List1!$B$9</c:f>
              <c:strCache>
                <c:ptCount val="1"/>
                <c:pt idx="0">
                  <c:v>δ</c:v>
                </c:pt>
              </c:strCache>
            </c:strRef>
          </c:tx>
          <c:spPr>
            <a:ln w="28575">
              <a:noFill/>
            </a:ln>
          </c:spPr>
          <c:xVal>
            <c:numRef>
              <c:f>List1!$A$10:$A$15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List1!$B$10:$B$15</c:f>
              <c:numCache>
                <c:formatCode>General</c:formatCode>
                <c:ptCount val="6"/>
                <c:pt idx="0">
                  <c:v>19.5</c:v>
                </c:pt>
                <c:pt idx="1">
                  <c:v>18.3</c:v>
                </c:pt>
                <c:pt idx="2">
                  <c:v>17.3</c:v>
                </c:pt>
                <c:pt idx="3">
                  <c:v>17.3</c:v>
                </c:pt>
                <c:pt idx="4">
                  <c:v>18.2</c:v>
                </c:pt>
                <c:pt idx="5">
                  <c:v>20.2</c:v>
                </c:pt>
              </c:numCache>
            </c:numRef>
          </c:yVal>
        </c:ser>
        <c:axId val="92796032"/>
        <c:axId val="92797568"/>
      </c:scatterChart>
      <c:valAx>
        <c:axId val="92796032"/>
        <c:scaling>
          <c:orientation val="minMax"/>
        </c:scaling>
        <c:axPos val="b"/>
        <c:numFmt formatCode="General" sourceLinked="1"/>
        <c:tickLblPos val="nextTo"/>
        <c:crossAx val="92797568"/>
        <c:crosses val="autoZero"/>
        <c:crossBetween val="midCat"/>
      </c:valAx>
      <c:valAx>
        <c:axId val="92797568"/>
        <c:scaling>
          <c:orientation val="minMax"/>
        </c:scaling>
        <c:axPos val="l"/>
        <c:majorGridlines/>
        <c:numFmt formatCode="General" sourceLinked="1"/>
        <c:tickLblPos val="nextTo"/>
        <c:crossAx val="9279603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>
        <c:manualLayout>
          <c:layoutTarget val="inner"/>
          <c:xMode val="edge"/>
          <c:yMode val="edge"/>
          <c:x val="0.10057198060614347"/>
          <c:y val="2.1577094270849348E-2"/>
          <c:w val="0.87328348844430392"/>
          <c:h val="0.8404482835240531"/>
        </c:manualLayout>
      </c:layout>
      <c:scatterChart>
        <c:scatterStyle val="lineMarker"/>
        <c:ser>
          <c:idx val="1"/>
          <c:order val="1"/>
          <c:spPr>
            <a:ln w="28575">
              <a:noFill/>
            </a:ln>
          </c:spPr>
          <c:xVal>
            <c:numRef>
              <c:f>List1!$A$10:$A$15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List1!$B$10:$B$15</c:f>
              <c:numCache>
                <c:formatCode>General</c:formatCode>
                <c:ptCount val="6"/>
                <c:pt idx="0">
                  <c:v>19.5</c:v>
                </c:pt>
                <c:pt idx="1">
                  <c:v>18.3</c:v>
                </c:pt>
                <c:pt idx="2">
                  <c:v>17.3</c:v>
                </c:pt>
                <c:pt idx="3">
                  <c:v>17.3</c:v>
                </c:pt>
                <c:pt idx="4">
                  <c:v>18.2</c:v>
                </c:pt>
                <c:pt idx="5">
                  <c:v>20.2</c:v>
                </c:pt>
              </c:numCache>
            </c:numRef>
          </c:yVal>
        </c:ser>
        <c:ser>
          <c:idx val="0"/>
          <c:order val="0"/>
          <c:spPr>
            <a:ln w="28575">
              <a:noFill/>
            </a:ln>
          </c:spPr>
          <c:trendline>
            <c:trendlineType val="poly"/>
            <c:order val="2"/>
            <c:dispEq val="1"/>
            <c:trendlineLbl>
              <c:layout/>
              <c:numFmt formatCode="General" sourceLinked="0"/>
            </c:trendlineLbl>
          </c:trendline>
          <c:xVal>
            <c:numRef>
              <c:f>List1!$A$10:$A$15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List1!$B$10:$B$15</c:f>
              <c:numCache>
                <c:formatCode>General</c:formatCode>
                <c:ptCount val="6"/>
                <c:pt idx="0">
                  <c:v>19.5</c:v>
                </c:pt>
                <c:pt idx="1">
                  <c:v>18.3</c:v>
                </c:pt>
                <c:pt idx="2">
                  <c:v>17.3</c:v>
                </c:pt>
                <c:pt idx="3">
                  <c:v>17.3</c:v>
                </c:pt>
                <c:pt idx="4">
                  <c:v>18.2</c:v>
                </c:pt>
                <c:pt idx="5">
                  <c:v>20.2</c:v>
                </c:pt>
              </c:numCache>
            </c:numRef>
          </c:yVal>
        </c:ser>
        <c:axId val="89835392"/>
        <c:axId val="90383104"/>
      </c:scatterChart>
      <c:valAx>
        <c:axId val="89835392"/>
        <c:scaling>
          <c:orientation val="minMax"/>
        </c:scaling>
        <c:axPos val="b"/>
        <c:numFmt formatCode="General" sourceLinked="1"/>
        <c:tickLblPos val="nextTo"/>
        <c:crossAx val="90383104"/>
        <c:crosses val="autoZero"/>
        <c:crossBetween val="midCat"/>
      </c:valAx>
      <c:valAx>
        <c:axId val="90383104"/>
        <c:scaling>
          <c:orientation val="minMax"/>
        </c:scaling>
        <c:axPos val="l"/>
        <c:majorGridlines/>
        <c:numFmt formatCode="General" sourceLinked="1"/>
        <c:tickLblPos val="nextTo"/>
        <c:crossAx val="89835392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25A8E8-E187-4185-9E46-D94B5E5C47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3.gazi.edu.tr/~hugurlu/matematik.gif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aozeldersburosu.com/images/ata/fizik.gi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taozeldersburosu.com/images/ata/fizik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3.gazi.edu.tr/~hugurlu/matematik.gi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aozeldersburosu.com/images/ata/fizik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3.jpeg"/><Relationship Id="rId7" Type="http://schemas.openxmlformats.org/officeDocument/2006/relationships/hyperlink" Target="http://www.ataozeldersburosu.com/images/ata/fizik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3.gazi.edu.tr/~hugurlu/matematik.gif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aozeldersburosu.com/images/ata/fizik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3.gazi.edu.tr/~hugurlu/matematik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9144000" cy="649288"/>
          </a:xfrm>
        </p:spPr>
        <p:txBody>
          <a:bodyPr/>
          <a:lstStyle/>
          <a:p>
            <a:pPr lvl="0" algn="ctr" eaLnBrk="1" hangingPunct="1"/>
            <a:r>
              <a:rPr lang="sl-SI" sz="2400" dirty="0" smtClean="0"/>
              <a:t>Steklena prizma – priložnost za matematično razmišljanje</a:t>
            </a:r>
            <a:br>
              <a:rPr lang="sl-SI" sz="2400" dirty="0" smtClean="0"/>
            </a:br>
            <a:endParaRPr lang="sl-SI" sz="24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81525"/>
            <a:ext cx="6400800" cy="360363"/>
          </a:xfrm>
        </p:spPr>
        <p:txBody>
          <a:bodyPr/>
          <a:lstStyle/>
          <a:p>
            <a:pPr algn="r" eaLnBrk="1" hangingPunct="1"/>
            <a:r>
              <a:rPr lang="sl-SI" sz="1400" dirty="0" smtClean="0">
                <a:solidFill>
                  <a:schemeClr val="bg1"/>
                </a:solidFill>
              </a:rPr>
              <a:t>Irena Rauter </a:t>
            </a:r>
            <a:r>
              <a:rPr lang="sl-SI" sz="1400" dirty="0" err="1" smtClean="0">
                <a:solidFill>
                  <a:schemeClr val="bg1"/>
                </a:solidFill>
              </a:rPr>
              <a:t>Repija</a:t>
            </a:r>
            <a:r>
              <a:rPr lang="sl-SI" sz="1400" dirty="0" smtClean="0">
                <a:solidFill>
                  <a:schemeClr val="bg1"/>
                </a:solidFill>
              </a:rPr>
              <a:t>, Gimnazija Franca Miklošiča Ljutomer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3077" name="Picture 17" descr="LOGOTIP-ESS-SLO-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571500"/>
            <a:ext cx="309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logotip_zrss_be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28625"/>
            <a:ext cx="815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Slika 8" descr="logo_MSS_cb_manjsi_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571500"/>
            <a:ext cx="3463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440462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439727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55576" y="1772816"/>
          <a:ext cx="1800200" cy="2376262"/>
        </p:xfrm>
        <a:graphic>
          <a:graphicData uri="http://schemas.openxmlformats.org/drawingml/2006/table">
            <a:tbl>
              <a:tblPr/>
              <a:tblGrid>
                <a:gridCol w="900100"/>
                <a:gridCol w="900100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18,2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20,2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683568" y="260648"/>
            <a:ext cx="82296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Vrednosti za kota </a:t>
            </a:r>
            <a:r>
              <a: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in  </a:t>
            </a:r>
            <a:r>
              <a: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ki so zapisne v dani tabeli,  skopiraj v tabelo programa </a:t>
            </a:r>
            <a:r>
              <a:rPr kumimoji="0" lang="sl-SI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Nariši krivuljo, ki se najbolje prilega zaporedju točk in zapiši njeno enačbo.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32656"/>
            <a:ext cx="10621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okaži sliko v polni velikost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229200"/>
            <a:ext cx="730243" cy="54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641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88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47223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827584" y="5589240"/>
            <a:ext cx="5328592" cy="2880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Kaj je smiselno</a:t>
            </a:r>
            <a:r>
              <a:rPr kumimoji="0" lang="sl-SI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definicijsko območje te funkcije?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827584" y="5589240"/>
            <a:ext cx="3816424" cy="2880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Kaj je definicijsko območje te funkcije?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840760" cy="44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grada vsebine 3" descr="Untitled-Scanned-10.jpg"/>
          <p:cNvPicPr>
            <a:picLocks noChangeAspect="1"/>
          </p:cNvPicPr>
          <p:nvPr/>
        </p:nvPicPr>
        <p:blipFill>
          <a:blip r:embed="rId3" cstate="print"/>
          <a:srcRect t="17800" b="72149"/>
          <a:stretch>
            <a:fillRect/>
          </a:stretch>
        </p:blipFill>
        <p:spPr>
          <a:xfrm>
            <a:off x="323527" y="260648"/>
            <a:ext cx="8160907" cy="1080120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6840760" cy="44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92" y="1052736"/>
            <a:ext cx="709864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grada vsebine 3" descr="Untitled-Scanned-10.jpg"/>
          <p:cNvPicPr>
            <a:picLocks noChangeAspect="1"/>
          </p:cNvPicPr>
          <p:nvPr/>
        </p:nvPicPr>
        <p:blipFill>
          <a:blip r:embed="rId3" cstate="print"/>
          <a:srcRect t="40135" b="54281"/>
          <a:stretch>
            <a:fillRect/>
          </a:stretch>
        </p:blipFill>
        <p:spPr bwMode="auto">
          <a:xfrm>
            <a:off x="539552" y="332656"/>
            <a:ext cx="78344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Untitled-Scanned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655268" cy="4130393"/>
          </a:xfrm>
        </p:spPr>
      </p:pic>
      <p:pic>
        <p:nvPicPr>
          <p:cNvPr id="3" name="Picture 10" descr="Pokaži sliko v polni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9620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528" y="105273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 smtClean="0"/>
              <a:t>Pri  tej povezavi se je izkazalo, da  za uspešno izpeljano uro morata biti v razredu dva učitelja, tako matematik kot fizik</a:t>
            </a:r>
            <a:r>
              <a:rPr lang="sl-SI" sz="2400" dirty="0" smtClean="0"/>
              <a:t>.</a:t>
            </a:r>
          </a:p>
          <a:p>
            <a:pPr algn="just"/>
            <a:endParaRPr lang="sl-SI" sz="2400" dirty="0" smtClean="0"/>
          </a:p>
          <a:p>
            <a:pPr algn="just"/>
            <a:r>
              <a:rPr lang="sl-SI" sz="2400" dirty="0" smtClean="0"/>
              <a:t>Med </a:t>
            </a:r>
            <a:r>
              <a:rPr lang="sl-SI" sz="2400" dirty="0" smtClean="0"/>
              <a:t>seboj se ves čas dopolnjujeta in razlagata rezultate vsak z vidika svojega predmetnega področja. </a:t>
            </a:r>
            <a:endParaRPr lang="sl-SI" sz="2400" dirty="0"/>
          </a:p>
        </p:txBody>
      </p:sp>
      <p:pic>
        <p:nvPicPr>
          <p:cNvPr id="3" name="Picture 10" descr="Pokaži sliko v polni velikos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2088232" cy="1633372"/>
          </a:xfrm>
          <a:prstGeom prst="rect">
            <a:avLst/>
          </a:prstGeom>
          <a:noFill/>
        </p:spPr>
      </p:pic>
      <p:pic>
        <p:nvPicPr>
          <p:cNvPr id="4" name="Picture 8" descr="Pokaži sliko v polni velikost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1728192" cy="129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sz="6600" dirty="0" smtClean="0"/>
              <a:t>HVALA</a:t>
            </a:r>
            <a:endParaRPr lang="sl-SI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Naslov 1"/>
          <p:cNvSpPr txBox="1">
            <a:spLocks/>
          </p:cNvSpPr>
          <p:nvPr/>
        </p:nvSpPr>
        <p:spPr bwMode="auto">
          <a:xfrm>
            <a:off x="467544" y="2204864"/>
            <a:ext cx="8496944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VAŠA VPRAŠANJA</a:t>
            </a:r>
            <a:endParaRPr kumimoji="0" lang="sl-SI" sz="6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54162"/>
          </a:xfrm>
        </p:spPr>
        <p:txBody>
          <a:bodyPr/>
          <a:lstStyle/>
          <a:p>
            <a:pPr algn="ctr"/>
            <a:r>
              <a:rPr lang="sl-SI" dirty="0" smtClean="0"/>
              <a:t>SVETLOBA</a:t>
            </a:r>
            <a:br>
              <a:rPr lang="sl-SI" dirty="0" smtClean="0"/>
            </a:br>
            <a:r>
              <a:rPr lang="sl-SI" dirty="0" smtClean="0"/>
              <a:t>MEDPREDMETNA POVEZAVA</a:t>
            </a:r>
            <a:br>
              <a:rPr lang="sl-SI" dirty="0" smtClean="0"/>
            </a:br>
            <a:r>
              <a:rPr lang="sl-SI" dirty="0" smtClean="0"/>
              <a:t>MATEMATIKA - FIZIKA</a:t>
            </a:r>
            <a:endParaRPr lang="sl-SI" dirty="0"/>
          </a:p>
        </p:txBody>
      </p:sp>
      <p:pic>
        <p:nvPicPr>
          <p:cNvPr id="4" name="Ograda vsebine 3" descr="pr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755852" cy="2796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Untitled-Scanned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553446">
            <a:off x="2689090" y="621022"/>
            <a:ext cx="3473574" cy="49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Cilji med predmetne povezave</a:t>
            </a:r>
            <a:endParaRPr lang="sl-SI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sl-SI" sz="2800" dirty="0" smtClean="0"/>
              <a:t>Dijak reši nalogo brez uporabe tehnologije</a:t>
            </a:r>
          </a:p>
          <a:p>
            <a:pPr algn="just" eaLnBrk="1" hangingPunct="1"/>
            <a:r>
              <a:rPr lang="sl-SI" sz="2800" dirty="0" smtClean="0"/>
              <a:t>Dijak vidi, kako si pri reševanju naloge lahko pomaga s programom Excel</a:t>
            </a:r>
          </a:p>
          <a:p>
            <a:pPr algn="just" eaLnBrk="1" hangingPunct="1"/>
            <a:r>
              <a:rPr lang="sl-SI" sz="2800" dirty="0" smtClean="0"/>
              <a:t>Dijak vidi, kako si pri analizi naloge lahko pomaga s programom </a:t>
            </a:r>
            <a:r>
              <a:rPr lang="sl-SI" sz="2800" dirty="0" err="1" smtClean="0"/>
              <a:t>Graph</a:t>
            </a:r>
            <a:endParaRPr lang="sl-SI" sz="2800" dirty="0" smtClean="0"/>
          </a:p>
          <a:p>
            <a:pPr algn="just" eaLnBrk="1" hangingPunct="1"/>
            <a:r>
              <a:rPr lang="sl-SI" sz="2800" dirty="0" smtClean="0"/>
              <a:t>Dijak vidi, kako mu znanje o </a:t>
            </a:r>
            <a:r>
              <a:rPr lang="sl-SI" sz="2800" dirty="0" smtClean="0"/>
              <a:t>funkcijah </a:t>
            </a:r>
            <a:r>
              <a:rPr lang="sl-SI" sz="2800" dirty="0" smtClean="0"/>
              <a:t>pomaga pri reševanju fizikalnih nalog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Untitled-Scanned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80"/>
          <a:stretch>
            <a:fillRect/>
          </a:stretch>
        </p:blipFill>
        <p:spPr>
          <a:xfrm>
            <a:off x="1835696" y="0"/>
            <a:ext cx="5616624" cy="5858669"/>
          </a:xfrm>
        </p:spPr>
      </p:pic>
      <p:pic>
        <p:nvPicPr>
          <p:cNvPr id="7170" name="Picture 2" descr="Pokaži sliko v polni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157192"/>
            <a:ext cx="9620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9712" y="4797152"/>
            <a:ext cx="5486400" cy="804862"/>
          </a:xfrm>
        </p:spPr>
        <p:txBody>
          <a:bodyPr/>
          <a:lstStyle/>
          <a:p>
            <a:pPr lvl="0"/>
            <a:r>
              <a:rPr lang="sl-SI" dirty="0" smtClean="0"/>
              <a:t>S pomočjo programa Excel (vnos formule), določite lomeči kot  </a:t>
            </a:r>
            <a:r>
              <a:rPr lang="el-GR" i="1" dirty="0" smtClean="0"/>
              <a:t>γ</a:t>
            </a:r>
            <a:r>
              <a:rPr lang="sl-SI" i="1" dirty="0" smtClean="0"/>
              <a:t>. </a:t>
            </a:r>
            <a:r>
              <a:rPr lang="sl-SI" dirty="0" smtClean="0"/>
              <a:t>Vrednosti zapišite v zadnji stolpec.</a:t>
            </a:r>
          </a:p>
          <a:p>
            <a:endParaRPr lang="sl-SI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43808" y="1772816"/>
          <a:ext cx="3456384" cy="2376265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</a:tblGrid>
              <a:tr h="348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40,8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18,3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29,8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19,8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10,7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18,2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2,7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20,2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43808" y="1772816"/>
          <a:ext cx="3456384" cy="2376263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</a:tblGrid>
              <a:tr h="348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γ</a:t>
                      </a: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40,8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18,3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29,8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19,8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10,7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18,2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2,7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20,2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10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Untitled-Scanned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057" b="72149"/>
          <a:stretch>
            <a:fillRect/>
          </a:stretch>
        </p:blipFill>
        <p:spPr>
          <a:xfrm>
            <a:off x="2339752" y="0"/>
            <a:ext cx="4896544" cy="1340768"/>
          </a:xfrm>
        </p:spPr>
      </p:pic>
      <p:pic>
        <p:nvPicPr>
          <p:cNvPr id="5" name="Ograda vsebine 3" descr="Untitled-Scanned-10.jpg"/>
          <p:cNvPicPr>
            <a:picLocks noChangeAspect="1"/>
          </p:cNvPicPr>
          <p:nvPr/>
        </p:nvPicPr>
        <p:blipFill>
          <a:blip r:embed="rId2" cstate="print"/>
          <a:srcRect t="40135" b="1793"/>
          <a:stretch>
            <a:fillRect/>
          </a:stretch>
        </p:blipFill>
        <p:spPr bwMode="auto">
          <a:xfrm>
            <a:off x="2339752" y="1340768"/>
            <a:ext cx="4896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Untitled-Scanned-06.jpg"/>
          <p:cNvPicPr/>
          <p:nvPr/>
        </p:nvPicPr>
        <p:blipFill>
          <a:blip r:embed="rId3" cstate="print"/>
          <a:srcRect l="16069" t="5385" r="18063" b="45302"/>
          <a:stretch>
            <a:fillRect/>
          </a:stretch>
        </p:blipFill>
        <p:spPr>
          <a:xfrm>
            <a:off x="2771800" y="1628800"/>
            <a:ext cx="4176464" cy="3456384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9" y="5189910"/>
            <a:ext cx="6192688" cy="70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Pokaži sliko v polni velikost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229200"/>
            <a:ext cx="730243" cy="545976"/>
          </a:xfrm>
          <a:prstGeom prst="rect">
            <a:avLst/>
          </a:prstGeom>
          <a:noFill/>
        </p:spPr>
      </p:pic>
      <p:pic>
        <p:nvPicPr>
          <p:cNvPr id="6154" name="Picture 10" descr="Pokaži sliko v polni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9620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grada vsebine 3" descr="Untitled-Scanned-09.jpg"/>
          <p:cNvPicPr>
            <a:picLocks noChangeAspect="1"/>
          </p:cNvPicPr>
          <p:nvPr/>
        </p:nvPicPr>
        <p:blipFill>
          <a:blip r:embed="rId2" cstate="print"/>
          <a:srcRect l="48718" t="18472" r="3846" b="47232"/>
          <a:stretch>
            <a:fillRect/>
          </a:stretch>
        </p:blipFill>
        <p:spPr>
          <a:xfrm>
            <a:off x="1331640" y="404664"/>
            <a:ext cx="6522932" cy="5112568"/>
          </a:xfrm>
          <a:prstGeom prst="rect">
            <a:avLst/>
          </a:prstGeom>
        </p:spPr>
      </p:pic>
      <p:pic>
        <p:nvPicPr>
          <p:cNvPr id="3" name="Picture 10" descr="Pokaži sliko v polni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962025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/>
          <a:lstStyle/>
          <a:p>
            <a:pPr lvl="0"/>
            <a:r>
              <a:rPr lang="sl-SI" sz="1600" b="0" dirty="0" smtClean="0"/>
              <a:t>Uporabite vrednosti za kota </a:t>
            </a:r>
            <a:r>
              <a:rPr lang="el-GR" sz="1600" b="0" dirty="0" smtClean="0"/>
              <a:t>α</a:t>
            </a:r>
            <a:r>
              <a:rPr lang="sl-SI" sz="1600" b="0" dirty="0" smtClean="0"/>
              <a:t> in </a:t>
            </a:r>
            <a:r>
              <a:rPr lang="el-GR" sz="1600" b="0" dirty="0" smtClean="0"/>
              <a:t>δ</a:t>
            </a:r>
            <a:r>
              <a:rPr lang="sl-SI" sz="1600" b="0" dirty="0" smtClean="0"/>
              <a:t> </a:t>
            </a:r>
            <a:r>
              <a:rPr lang="sl-SI" sz="1600" b="0" dirty="0" smtClean="0"/>
              <a:t>, ki so zapisane v tabeli  in v programu Excel narišite množico </a:t>
            </a:r>
            <a:r>
              <a:rPr lang="sl-SI" sz="1600" b="0" dirty="0" smtClean="0"/>
              <a:t>točk T(</a:t>
            </a:r>
            <a:r>
              <a:rPr lang="el-GR" sz="1600" b="0" dirty="0" smtClean="0"/>
              <a:t>α</a:t>
            </a:r>
            <a:r>
              <a:rPr lang="sl-SI" sz="1600" b="0" dirty="0" smtClean="0"/>
              <a:t>, </a:t>
            </a:r>
            <a:r>
              <a:rPr lang="el-GR" sz="1600" b="0" dirty="0" smtClean="0"/>
              <a:t>δ</a:t>
            </a:r>
            <a:r>
              <a:rPr lang="sl-SI" sz="1600" b="0" dirty="0" smtClean="0"/>
              <a:t>(</a:t>
            </a:r>
            <a:r>
              <a:rPr lang="el-GR" sz="1600" b="0" dirty="0" smtClean="0"/>
              <a:t>α</a:t>
            </a:r>
            <a:r>
              <a:rPr lang="sl-SI" sz="1600" b="0" dirty="0" smtClean="0"/>
              <a:t>)) </a:t>
            </a:r>
            <a:r>
              <a:rPr lang="sl-SI" sz="1600" b="0" dirty="0" smtClean="0"/>
              <a:t>v obliki  </a:t>
            </a:r>
            <a:r>
              <a:rPr lang="sl-SI" sz="1600" b="0" dirty="0" err="1" smtClean="0"/>
              <a:t>raztresnega</a:t>
            </a:r>
            <a:r>
              <a:rPr lang="sl-SI" sz="1600" b="0" dirty="0" smtClean="0"/>
              <a:t> </a:t>
            </a:r>
            <a:r>
              <a:rPr lang="sl-SI" sz="1600" b="0" dirty="0" smtClean="0"/>
              <a:t>diagrama</a:t>
            </a:r>
            <a:r>
              <a:rPr lang="sl-SI" sz="1600" b="0" dirty="0" smtClean="0"/>
              <a:t>.</a:t>
            </a:r>
            <a:endParaRPr lang="sl-SI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83568" y="2780928"/>
          <a:ext cx="1800200" cy="2376262"/>
        </p:xfrm>
        <a:graphic>
          <a:graphicData uri="http://schemas.openxmlformats.org/drawingml/2006/table">
            <a:tbl>
              <a:tblPr/>
              <a:tblGrid>
                <a:gridCol w="900100"/>
                <a:gridCol w="900100"/>
              </a:tblGrid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δ</a:t>
                      </a: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19,5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17,3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18,2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sl-S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20,2</a:t>
                      </a:r>
                      <a:endParaRPr lang="sl-S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8" descr="Pokaži sliko v polni velikos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73216"/>
            <a:ext cx="730243" cy="545976"/>
          </a:xfrm>
          <a:prstGeom prst="rect">
            <a:avLst/>
          </a:prstGeom>
          <a:noFill/>
        </p:spPr>
      </p:pic>
      <p:graphicFrame>
        <p:nvGraphicFramePr>
          <p:cNvPr id="7" name="Grafikon 6"/>
          <p:cNvGraphicFramePr/>
          <p:nvPr/>
        </p:nvGraphicFramePr>
        <p:xfrm>
          <a:off x="3059832" y="2420888"/>
          <a:ext cx="5085581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ravokotnik 7"/>
          <p:cNvSpPr/>
          <p:nvPr/>
        </p:nvSpPr>
        <p:spPr>
          <a:xfrm>
            <a:off x="467544" y="184482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/>
              <a:t>Skozi točke narišite še krivuljo (</a:t>
            </a:r>
            <a:r>
              <a:rPr lang="sl-SI" sz="1600" dirty="0" err="1" smtClean="0"/>
              <a:t>trendno</a:t>
            </a:r>
            <a:r>
              <a:rPr lang="sl-SI" sz="1600" dirty="0" smtClean="0"/>
              <a:t> črto) in zapišite njeno enačbo</a:t>
            </a:r>
            <a:r>
              <a:rPr lang="sl-SI" sz="1600" dirty="0" smtClean="0"/>
              <a:t>.</a:t>
            </a:r>
            <a:endParaRPr lang="sl-SI" sz="1600" dirty="0"/>
          </a:p>
        </p:txBody>
      </p:sp>
      <p:graphicFrame>
        <p:nvGraphicFramePr>
          <p:cNvPr id="9" name="Grafikon 8"/>
          <p:cNvGraphicFramePr/>
          <p:nvPr/>
        </p:nvGraphicFramePr>
        <p:xfrm>
          <a:off x="2771800" y="2276872"/>
          <a:ext cx="5760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6632"/>
            <a:ext cx="8136904" cy="97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338</Words>
  <Application>Microsoft Office PowerPoint</Application>
  <PresentationFormat>Diaprojekcija na zaslonu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predloga_prosojnice_v15</vt:lpstr>
      <vt:lpstr>Steklena prizma – priložnost za matematično razmišljanje </vt:lpstr>
      <vt:lpstr>SVETLOBA MEDPREDMETNA POVEZAVA MATEMATIKA - FIZIKA</vt:lpstr>
      <vt:lpstr>Diapozitiv 3</vt:lpstr>
      <vt:lpstr>Cilji med predmetne povezave</vt:lpstr>
      <vt:lpstr>Diapozitiv 5</vt:lpstr>
      <vt:lpstr>Diapozitiv 6</vt:lpstr>
      <vt:lpstr>Diapozitiv 7</vt:lpstr>
      <vt:lpstr>Diapozitiv 8</vt:lpstr>
      <vt:lpstr>Uporabite vrednosti za kota α in δ , ki so zapisane v tabeli  in v programu Excel narišite množico točk T(α, δ(α)) v obliki  raztresnega diagrama.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HVALA</vt:lpstr>
      <vt:lpstr>Diapozitiv 18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irenar</cp:lastModifiedBy>
  <cp:revision>65</cp:revision>
  <dcterms:created xsi:type="dcterms:W3CDTF">2004-04-23T10:18:28Z</dcterms:created>
  <dcterms:modified xsi:type="dcterms:W3CDTF">2010-06-27T21:43:19Z</dcterms:modified>
</cp:coreProperties>
</file>